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751" r:id="rId6"/>
    <p:sldId id="754" r:id="rId7"/>
    <p:sldId id="755" r:id="rId8"/>
    <p:sldId id="752" r:id="rId9"/>
    <p:sldId id="753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3669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F75B8-957F-4AA5-94AE-553B08E92A47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92EAC-67C9-40EA-816B-2D5678213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9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56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51" y="0"/>
            <a:ext cx="3037255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C29741CD-0E99-445A-A4B8-166E395F1CC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5790"/>
            <a:ext cx="5607363" cy="4183380"/>
          </a:xfrm>
          <a:prstGeom prst="rect">
            <a:avLst/>
          </a:prstGeom>
        </p:spPr>
        <p:txBody>
          <a:bodyPr vert="horz" lIns="92473" tIns="46237" rIns="92473" bIns="462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256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51" y="8829967"/>
            <a:ext cx="3037255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66DA0179-13A6-4397-A667-99E451554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6946" indent="-291133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530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42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156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1968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7779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3592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9405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BAC960-4F2D-475B-A637-4646D4EEB147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629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6946" indent="-291133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530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42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156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1968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7779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3592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9405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BAC960-4F2D-475B-A637-4646D4EEB147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629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6946" indent="-291133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530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42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156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1968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7779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3592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9405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BAC960-4F2D-475B-A637-4646D4EEB147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629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6946" indent="-291133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530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42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156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1968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7779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3592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9405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BAC960-4F2D-475B-A637-4646D4EEB147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629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6946" indent="-291133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530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42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156" indent="-232907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1968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7779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3592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9405" indent="-232907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BAC960-4F2D-475B-A637-4646D4EEB147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629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1828800" y="4038600"/>
            <a:ext cx="7086600" cy="45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 marL="0" indent="0">
              <a:buFont typeface="Wingdings" pitchFamily="2" charset="2"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44DEB4-4FAE-4C52-B21A-D0AB0077E9E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25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2" name="Rectangle 60"/>
          <p:cNvSpPr>
            <a:spLocks noChangeArrowheads="1"/>
          </p:cNvSpPr>
          <p:nvPr userDrawn="1"/>
        </p:nvSpPr>
        <p:spPr bwMode="black">
          <a:xfrm>
            <a:off x="0" y="2514600"/>
            <a:ext cx="9144000" cy="714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1828800" y="2586038"/>
            <a:ext cx="7315200" cy="12239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2057400" y="2738438"/>
            <a:ext cx="6858000" cy="919162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6" y="228600"/>
            <a:ext cx="2248214" cy="183858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098233" y="5638800"/>
            <a:ext cx="49937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 Angeles Unified</a:t>
            </a:r>
            <a:r>
              <a:rPr lang="en-US" sz="1800" b="1" cap="all" spc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School District</a:t>
            </a:r>
            <a:endParaRPr lang="en-US" sz="1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52400" y="2057400"/>
            <a:ext cx="24825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Student Testing Branch</a:t>
            </a:r>
            <a:endPara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67047" y="5986046"/>
            <a:ext cx="42576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Office of Data and Accountability</a:t>
            </a:r>
            <a:endParaRPr lang="en-US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4593-5A67-4BD8-832E-12B699229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2707A-7098-4388-A515-75A223DCB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1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321AD35-5D9B-4936-A5C8-5A35A4786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9F572-39F4-4A39-AC5A-E3FD8AB1D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B820-BDC6-4449-86D8-ACAA81D3F4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5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D6D86-235D-45BB-9C17-07D4C47E5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2098C-CA9C-4F8D-8ED4-AE5718DE3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78535-22B4-483B-95B3-FED880F3B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FC31E-33A6-4461-ABA6-87EE3A7CC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5FD2-04C9-4071-81B0-6EC3041FD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5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General Information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C9471-A8B9-40C9-957F-DFF9BC711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0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1057" name="Group 33"/>
          <p:cNvGrpSpPr>
            <a:grpSpLocks/>
          </p:cNvGrpSpPr>
          <p:nvPr/>
        </p:nvGrpSpPr>
        <p:grpSpPr bwMode="auto">
          <a:xfrm>
            <a:off x="1386840" y="879475"/>
            <a:ext cx="758952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CAASPP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General Information Session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8972BEDA-F149-4640-8C8A-10B106F8061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  <a:solidFill>
            <a:schemeClr val="accent5">
              <a:lumMod val="75000"/>
            </a:schemeClr>
          </a:solidFill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1229938" cy="1005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1" y="-76200"/>
            <a:ext cx="7696199" cy="1066800"/>
          </a:xfrm>
        </p:spPr>
        <p:txBody>
          <a:bodyPr/>
          <a:lstStyle/>
          <a:p>
            <a:pPr algn="ctr"/>
            <a:r>
              <a:rPr lang="en-US" sz="2800" b="1" dirty="0" smtClean="0"/>
              <a:t>TOMS and Digital Library</a:t>
            </a:r>
            <a:br>
              <a:rPr lang="en-US" sz="2800" b="1" dirty="0" smtClean="0"/>
            </a:br>
            <a:r>
              <a:rPr lang="en-US" sz="2800" b="1" dirty="0" smtClean="0"/>
              <a:t>ACCOUNTS</a:t>
            </a: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23DBB-F281-44C1-AAB0-12FAB9ED952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52400" y="1371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REF-6578</a:t>
            </a:r>
          </a:p>
          <a:p>
            <a:pPr algn="ctr"/>
            <a:r>
              <a:rPr lang="en-US" sz="2400" b="1" dirty="0" smtClean="0"/>
              <a:t>Getting Ready for Your 15-16 </a:t>
            </a:r>
            <a:r>
              <a:rPr lang="en-US" sz="2400" b="1" dirty="0"/>
              <a:t>TOMS </a:t>
            </a:r>
            <a:r>
              <a:rPr lang="en-US" sz="2400" b="1" dirty="0" smtClean="0"/>
              <a:t>Accounts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373868"/>
            <a:ext cx="3657600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Principals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Designate CAASPP Coordinator in the Principal’s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Security Agreement and Security Affidavit in the Principal’s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Sign a hard copy of the Security Agreement and the Security Affidavit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362200"/>
            <a:ext cx="3657600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CAASPP Coordinators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Sign a hard copy of the Security Agreement and the Security Affidavit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the training and assessment in the Learning Zone, </a:t>
            </a:r>
            <a:r>
              <a:rPr lang="en-US" sz="1400" b="1" dirty="0"/>
              <a:t>“2015-16 CAASPP Security Forms Coordinator Training”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4250829"/>
            <a:ext cx="3657600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Teachers</a:t>
            </a:r>
          </a:p>
          <a:p>
            <a:pPr algn="ctr"/>
            <a:r>
              <a:rPr lang="en-US" sz="1600" b="1" dirty="0" smtClean="0"/>
              <a:t>(Test Administrators)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Sign a hard copy of </a:t>
            </a:r>
            <a:r>
              <a:rPr lang="en-US" sz="1200" dirty="0" smtClean="0"/>
              <a:t>the Security </a:t>
            </a:r>
            <a:r>
              <a:rPr lang="en-US" sz="1200" dirty="0"/>
              <a:t>Affidavit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Complete the training and assessment in the Learning Zone, </a:t>
            </a:r>
            <a:r>
              <a:rPr lang="en-US" sz="1200" b="1" dirty="0"/>
              <a:t>“2015-16 CAASPP Security Forms </a:t>
            </a:r>
            <a:r>
              <a:rPr lang="en-US" sz="1200" b="1" dirty="0" smtClean="0"/>
              <a:t>Teacher Training”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Submit a hard copy of the Security Affidavit and the Certificate for the Learning Zone class to the CAASPP Coordinator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43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1" y="0"/>
            <a:ext cx="7696199" cy="1066800"/>
          </a:xfrm>
        </p:spPr>
        <p:txBody>
          <a:bodyPr/>
          <a:lstStyle/>
          <a:p>
            <a:pPr algn="ctr"/>
            <a:r>
              <a:rPr lang="en-US" sz="2000" b="1" dirty="0" smtClean="0"/>
              <a:t>Principal Portal</a:t>
            </a:r>
            <a:br>
              <a:rPr lang="en-US" sz="2000" b="1" dirty="0" smtClean="0"/>
            </a:br>
            <a:r>
              <a:rPr lang="en-US" sz="2000" b="1" dirty="0" smtClean="0"/>
              <a:t>Principal’s Responsibilities </a:t>
            </a:r>
            <a:br>
              <a:rPr lang="en-US" sz="2000" b="1" dirty="0" smtClean="0"/>
            </a:br>
            <a:r>
              <a:rPr lang="en-US" sz="2400" b="1" dirty="0" smtClean="0"/>
              <a:t>Designate CAASPP Coordinator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23DBB-F281-44C1-AAB0-12FAB9ED952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 descr="PRINCIPAL CERTIFICATION SYSTEM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45672" r="50000" b="42381"/>
          <a:stretch/>
        </p:blipFill>
        <p:spPr>
          <a:xfrm>
            <a:off x="95250" y="4457700"/>
            <a:ext cx="4476750" cy="657226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6200000">
            <a:off x="22860" y="5196841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5067300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" name="Picture 5" descr="PRINCIPAL CERTIFICATION SYSTEM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57965" r="45313" b="28877"/>
          <a:stretch/>
        </p:blipFill>
        <p:spPr>
          <a:xfrm>
            <a:off x="4086225" y="5067300"/>
            <a:ext cx="4905375" cy="7239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8818972">
            <a:off x="5643553" y="5265009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10200" y="4686300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0" name="Picture 29" descr="CERTIFICATION FORMS - Mozilla Firefox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0518" r="38452" b="7261"/>
          <a:stretch/>
        </p:blipFill>
        <p:spPr>
          <a:xfrm>
            <a:off x="163286" y="1371600"/>
            <a:ext cx="3383280" cy="2459961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990600" y="3535681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ERTIFICATION FORMS - Mozilla Firefox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9421" r="26547" b="27245"/>
          <a:stretch/>
        </p:blipFill>
        <p:spPr>
          <a:xfrm>
            <a:off x="4626428" y="1371600"/>
            <a:ext cx="4288972" cy="2383971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3962400" y="2057400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66800" y="3135868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62400" y="2286000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1" y="0"/>
            <a:ext cx="7696199" cy="1066800"/>
          </a:xfrm>
        </p:spPr>
        <p:txBody>
          <a:bodyPr/>
          <a:lstStyle/>
          <a:p>
            <a:pPr algn="ctr"/>
            <a:r>
              <a:rPr lang="en-US" sz="2000" b="1" dirty="0" smtClean="0"/>
              <a:t>Principal Portal</a:t>
            </a:r>
            <a:br>
              <a:rPr lang="en-US" sz="2000" b="1" dirty="0" smtClean="0"/>
            </a:br>
            <a:r>
              <a:rPr lang="en-US" sz="2000" b="1" dirty="0" smtClean="0"/>
              <a:t>Principal’s Responsibilities </a:t>
            </a:r>
            <a:br>
              <a:rPr lang="en-US" sz="2000" b="1" dirty="0" smtClean="0"/>
            </a:br>
            <a:r>
              <a:rPr lang="en-US" sz="2400" b="1" dirty="0" smtClean="0"/>
              <a:t>Designate CAASPP Coordinator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23DBB-F281-44C1-AAB0-12FAB9ED952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 descr="PRINCIPAL CERTIFICATION SYSTEM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9" t="27319" r="32500" b="13468"/>
          <a:stretch/>
        </p:blipFill>
        <p:spPr>
          <a:xfrm>
            <a:off x="228600" y="1750664"/>
            <a:ext cx="2468880" cy="2440336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5400000">
            <a:off x="632460" y="1501140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1400382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1318259" y="1805941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0" y="2209800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6200000">
            <a:off x="53341" y="3164904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5320" y="2978214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9" name="Picture 8" descr="PRINCIPAL CERTIFICATION SYSTEM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76490" r="45417" b="8447"/>
          <a:stretch/>
        </p:blipFill>
        <p:spPr>
          <a:xfrm>
            <a:off x="3638550" y="2514599"/>
            <a:ext cx="4895850" cy="828676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16200000">
            <a:off x="6027421" y="3558539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29400" y="3371849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1" y="-76200"/>
            <a:ext cx="7696199" cy="1066800"/>
          </a:xfrm>
        </p:spPr>
        <p:txBody>
          <a:bodyPr/>
          <a:lstStyle/>
          <a:p>
            <a:pPr algn="ctr"/>
            <a:r>
              <a:rPr lang="en-US" sz="2000" b="1" dirty="0"/>
              <a:t>Principal Portal</a:t>
            </a:r>
            <a:br>
              <a:rPr lang="en-US" sz="2000" b="1" dirty="0"/>
            </a:br>
            <a:r>
              <a:rPr lang="en-US" sz="2000" b="1" dirty="0"/>
              <a:t>Principal’s Responsibilities </a:t>
            </a:r>
            <a:br>
              <a:rPr lang="en-US" sz="2000" b="1" dirty="0"/>
            </a:br>
            <a:r>
              <a:rPr lang="en-US" sz="2000" b="1" dirty="0"/>
              <a:t>Electronically Submitting Security Agreement and Affidavit 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23DBB-F281-44C1-AAB0-12FAB9ED952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 descr="CERTIFICATION FORMS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0518" r="38452" b="7261"/>
          <a:stretch/>
        </p:blipFill>
        <p:spPr>
          <a:xfrm>
            <a:off x="163286" y="1371600"/>
            <a:ext cx="3383280" cy="245996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90600" y="3535681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ERTIFICATION FORM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9421" r="26547" b="27245"/>
          <a:stretch/>
        </p:blipFill>
        <p:spPr>
          <a:xfrm>
            <a:off x="4626428" y="1371600"/>
            <a:ext cx="4288972" cy="238397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962400" y="2057400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RINCIPAL CERTIFICATION SYSTEM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53740" r="49404" b="19528"/>
          <a:stretch/>
        </p:blipFill>
        <p:spPr>
          <a:xfrm>
            <a:off x="2090058" y="4930140"/>
            <a:ext cx="4539342" cy="147066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1600" y="5212081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3135868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2286000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5486400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1" y="-76200"/>
            <a:ext cx="7696199" cy="1066800"/>
          </a:xfrm>
        </p:spPr>
        <p:txBody>
          <a:bodyPr/>
          <a:lstStyle/>
          <a:p>
            <a:pPr algn="ctr"/>
            <a:r>
              <a:rPr lang="en-US" sz="2000" b="1" dirty="0" smtClean="0"/>
              <a:t>Principal Portal</a:t>
            </a:r>
            <a:br>
              <a:rPr lang="en-US" sz="2000" b="1" dirty="0" smtClean="0"/>
            </a:br>
            <a:r>
              <a:rPr lang="en-US" sz="2000" b="1" dirty="0" smtClean="0"/>
              <a:t>Principal’s Responsibilities </a:t>
            </a:r>
            <a:br>
              <a:rPr lang="en-US" sz="2000" b="1" dirty="0" smtClean="0"/>
            </a:br>
            <a:r>
              <a:rPr lang="en-US" sz="2000" b="1" dirty="0" smtClean="0"/>
              <a:t>Electronically Submitting Security Agreement and Affidavit 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23DBB-F281-44C1-AAB0-12FAB9ED952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41514" y="1371600"/>
            <a:ext cx="3657600" cy="4290768"/>
            <a:chOff x="141514" y="1371600"/>
            <a:chExt cx="3657600" cy="4290768"/>
          </a:xfrm>
        </p:grpSpPr>
        <p:pic>
          <p:nvPicPr>
            <p:cNvPr id="3" name="Picture 2" descr="PRINCIPAL CERTIFICATION SYSTEM - Mozilla Firefox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" t="16560" r="45237" b="13593"/>
            <a:stretch/>
          </p:blipFill>
          <p:spPr>
            <a:xfrm>
              <a:off x="141514" y="1371600"/>
              <a:ext cx="3657600" cy="2888440"/>
            </a:xfrm>
            <a:prstGeom prst="rect">
              <a:avLst/>
            </a:prstGeom>
          </p:spPr>
        </p:pic>
        <p:pic>
          <p:nvPicPr>
            <p:cNvPr id="4" name="Picture 3" descr="PRINCIPAL CERTIFICATION SYSTEM - Mozilla Firefox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" t="67808" r="45715" b="4094"/>
            <a:stretch/>
          </p:blipFill>
          <p:spPr>
            <a:xfrm>
              <a:off x="152400" y="4343400"/>
              <a:ext cx="3581400" cy="1318968"/>
            </a:xfrm>
            <a:prstGeom prst="rect">
              <a:avLst/>
            </a:prstGeom>
          </p:spPr>
        </p:pic>
      </p:grpSp>
      <p:sp>
        <p:nvSpPr>
          <p:cNvPr id="14" name="Right Arrow 13"/>
          <p:cNvSpPr/>
          <p:nvPr/>
        </p:nvSpPr>
        <p:spPr>
          <a:xfrm rot="16200000">
            <a:off x="-75112" y="4903824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1805940" y="5920741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5486400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5879068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600200"/>
            <a:ext cx="3657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Repeat Steps 1 – 5 for Security Affidavit</a:t>
            </a:r>
            <a:endParaRPr lang="en-US" sz="1400" dirty="0"/>
          </a:p>
        </p:txBody>
      </p:sp>
      <p:pic>
        <p:nvPicPr>
          <p:cNvPr id="8" name="Picture 7" descr="PRINCIPAL CERTIFICATION SYSTEM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53116" r="49271" b="19702"/>
          <a:stretch/>
        </p:blipFill>
        <p:spPr>
          <a:xfrm>
            <a:off x="4505325" y="2743200"/>
            <a:ext cx="4562475" cy="149542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886200" y="3124200"/>
            <a:ext cx="609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38600" y="3429000"/>
            <a:ext cx="457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BPowerPointTemplat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TP001136802</AuthoringAssetId>
    <AssetId xmlns="145c5697-5eb5-440b-b2f1-a8273fb59250">TS001136802</Asse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8CEA9-FF21-4625-A1A7-AAB997EB08B3}">
  <ds:schemaRefs>
    <ds:schemaRef ds:uri="http://purl.org/dc/terms/"/>
    <ds:schemaRef ds:uri="http://schemas.microsoft.com/office/2006/metadata/properties"/>
    <ds:schemaRef ds:uri="145c5697-5eb5-440b-b2f1-a8273fb59250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73095A-EB3A-4F57-8FE9-444DAF3170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3DF076-883C-4341-8BEF-C9442ECDB0C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F7F19FB-2ABF-43DE-8322-06EEB62BE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5971</TotalTime>
  <Words>164</Words>
  <Application>Microsoft Office PowerPoint</Application>
  <PresentationFormat>On-screen Show (4:3)</PresentationFormat>
  <Paragraphs>44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STBPowerPointTemplate</vt:lpstr>
      <vt:lpstr>TOMS and Digital Library ACCOUNTS</vt:lpstr>
      <vt:lpstr>Principal Portal Principal’s Responsibilities  Designate CAASPP Coordinator</vt:lpstr>
      <vt:lpstr>Principal Portal Principal’s Responsibilities  Designate CAASPP Coordinator</vt:lpstr>
      <vt:lpstr>Principal Portal Principal’s Responsibilities  Electronically Submitting Security Agreement and Affidavit </vt:lpstr>
      <vt:lpstr>Principal Portal Principal’s Responsibilities  Electronically Submitting Security Agreement and Affidavit </vt:lpstr>
    </vt:vector>
  </TitlesOfParts>
  <Company>Los Angeles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lausd_user</dc:creator>
  <cp:lastModifiedBy>Windows User</cp:lastModifiedBy>
  <cp:revision>617</cp:revision>
  <cp:lastPrinted>2015-10-15T17:13:56Z</cp:lastPrinted>
  <dcterms:created xsi:type="dcterms:W3CDTF">2014-08-07T15:06:04Z</dcterms:created>
  <dcterms:modified xsi:type="dcterms:W3CDTF">2015-10-19T14:54:42Z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TS001136802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(Focus on technology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(Focus on technology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67;#PowerPoint - Design Templt 12;#79;#Template 12;#66;#PowerPoint - Design Templt 2003;#64;#PowerPoint 2003;#65;#Microsoft Office PowerPoint 2007;#182;#Office XP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259425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TP001136802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